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68" r:id="rId17"/>
    <p:sldId id="276" r:id="rId18"/>
    <p:sldId id="277" r:id="rId19"/>
    <p:sldId id="269" r:id="rId20"/>
    <p:sldId id="278" r:id="rId21"/>
    <p:sldId id="279" r:id="rId22"/>
    <p:sldId id="280" r:id="rId23"/>
    <p:sldId id="270" r:id="rId24"/>
    <p:sldId id="281" r:id="rId25"/>
    <p:sldId id="282" r:id="rId26"/>
    <p:sldId id="271" r:id="rId27"/>
    <p:sldId id="283" r:id="rId28"/>
    <p:sldId id="284" r:id="rId29"/>
    <p:sldId id="285" r:id="rId30"/>
    <p:sldId id="272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BAB4405-7A5E-4A2B-8A03-E7E0DE1DCB48}" type="datetimeFigureOut">
              <a:rPr lang="ru-RU" smtClean="0"/>
              <a:t>19.05.2020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5421B69-3D85-4965-8639-8FDA4FBF973E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72616" y="776288"/>
            <a:ext cx="9937104" cy="147002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Software development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steps</a:t>
            </a:r>
            <a:r>
              <a:rPr lang="be-BY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 </a:t>
            </a:r>
            <a:endParaRPr lang="ru-RU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56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1.wp.com/www.uplist.lk/wp-content/uploads/2018/04/after_O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37720" b="39377"/>
          <a:stretch/>
        </p:blipFill>
        <p:spPr bwMode="auto">
          <a:xfrm>
            <a:off x="467544" y="548680"/>
            <a:ext cx="6349204" cy="10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628800"/>
            <a:ext cx="83529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ucida Calligraphy" panose="03010101010101010101" pitchFamily="66" charset="0"/>
              </a:rPr>
              <a:t>generates the main requirements to the projects as well as creates a general </a:t>
            </a:r>
            <a:r>
              <a:rPr lang="en-US" sz="5400" dirty="0" smtClean="0">
                <a:latin typeface="Lucida Calligraphy" panose="03010101010101010101" pitchFamily="66" charset="0"/>
              </a:rPr>
              <a:t>roadmap</a:t>
            </a:r>
            <a:endParaRPr lang="ru-RU" sz="5400" dirty="0"/>
          </a:p>
        </p:txBody>
      </p:sp>
      <p:pic>
        <p:nvPicPr>
          <p:cNvPr id="3076" name="Picture 4" descr="https://assets.entrepreneur.com/content/3x2/2000/20151120193252-business-team-working-laptop-executives-laptop-analyzing-planning-collaborating-designing-skills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-410" r="-923" b="13705"/>
          <a:stretch/>
        </p:blipFill>
        <p:spPr bwMode="auto">
          <a:xfrm>
            <a:off x="5580112" y="4717315"/>
            <a:ext cx="3487987" cy="2017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8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www.politsecrets.ru/upload/landing/525/525c7067bf9c8621bdf7ec29dfae32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3131369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ryjupiter.com/img/blog/blog-0013-hea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8960"/>
            <a:ext cx="3470096" cy="19521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2420887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ucida Calligraphy" panose="03010101010101010101" pitchFamily="66" charset="0"/>
              </a:rPr>
              <a:t>Planning influences the whole development process and the ways everything will be done</a:t>
            </a:r>
            <a:r>
              <a:rPr lang="en-US" sz="4000" dirty="0" smtClean="0"/>
              <a:t>.</a:t>
            </a:r>
            <a:endParaRPr lang="ru-RU" sz="4000" dirty="0"/>
          </a:p>
        </p:txBody>
      </p:sp>
      <p:pic>
        <p:nvPicPr>
          <p:cNvPr id="4104" name="Picture 8" descr="https://www.quantiq.com/wp-content/uploads/2019/06/IMG_3889-2-1-386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87" y="326441"/>
            <a:ext cx="3357989" cy="2238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94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00608" y="4811911"/>
            <a:ext cx="9575080" cy="2046089"/>
          </a:xfrm>
        </p:spPr>
        <p:txBody>
          <a:bodyPr>
            <a:normAutofit/>
          </a:bodyPr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2 – Feasibility Analysis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5122" name="Picture 2" descr="https://avatars.mds.yandex.net/get-pdb/1926958/de5f5a60-89e1-481e-ab21-89c0d4df1e53/s1200?webp=fal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3191"/>
            <a:ext cx="5328592" cy="4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23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1.studway.com.ua/wp-content/uploads/2014/08/k-1024x6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66282"/>
            <a:ext cx="5328592" cy="31430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404664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CEO and all team members have to carry out a feasibility analysis</a:t>
            </a:r>
            <a:endParaRPr lang="ru-RU" sz="3600" dirty="0"/>
          </a:p>
        </p:txBody>
      </p:sp>
      <p:pic>
        <p:nvPicPr>
          <p:cNvPr id="10244" name="Picture 4" descr="https://group-psychology.ru/images/easyblog_articles/263/b2ap3_large_o-TEAMWORK-faceboo_20190910-103502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r="26549"/>
          <a:stretch/>
        </p:blipFill>
        <p:spPr bwMode="auto">
          <a:xfrm>
            <a:off x="5940152" y="1484783"/>
            <a:ext cx="2826328" cy="4824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53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mage-finance.gxfin.com/news/20190408/191_214946180118_201904082244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0" y="231932"/>
            <a:ext cx="3672408" cy="2971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osopora.ru/upload/000/u1/c3/9c/f5958b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0650"/>
            <a:ext cx="4414664" cy="2943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700" y="3645024"/>
            <a:ext cx="8604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ucida Calligraphy" panose="03010101010101010101" pitchFamily="66" charset="0"/>
              </a:rPr>
              <a:t>The feasibility study can show how successful a project could be, evaluates all factors</a:t>
            </a:r>
            <a:r>
              <a:rPr lang="ru-RU" sz="4000" dirty="0">
                <a:latin typeface="Lucida Calligraphy" panose="03010101010101010101" pitchFamily="66" charset="0"/>
              </a:rPr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017855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10.fotocdn.net/s114/9793b6e60aaac074/public_pin_l/25912320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5" y="404665"/>
            <a:ext cx="3744416" cy="2673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jooinn.com/images/man-with-clock-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3"/>
          <a:stretch/>
        </p:blipFill>
        <p:spPr bwMode="auto">
          <a:xfrm>
            <a:off x="293685" y="3356992"/>
            <a:ext cx="3252682" cy="2680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kassanova.kz/images/discounts_base/598/discount-b-598-15409929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663"/>
            <a:ext cx="4415609" cy="2673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99698" y="3212976"/>
            <a:ext cx="52879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ucida Calligraphy" panose="03010101010101010101" pitchFamily="66" charset="0"/>
              </a:rPr>
              <a:t>Every member of the team, testers, developers, PMs, and others, must provide a clear estimate of time they need to complete their specific tasks, efforts and resources they need to involve.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34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52536" y="5229200"/>
            <a:ext cx="5326608" cy="1470025"/>
          </a:xfrm>
        </p:spPr>
        <p:txBody>
          <a:bodyPr>
            <a:normAutofit fontScale="90000"/>
          </a:bodyPr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3 – Design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9218" name="Picture 2" descr="https://www.simplelogicweb.com/wp-content/uploads/2018/06/Image_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6768752" cy="448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0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3files.core77.com/blog/images/247086_27740_29801_ctuTO88G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5" y="188640"/>
            <a:ext cx="4654086" cy="32895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tehnichka.pro/wp-content/uploads/2019/12/dbdc24ec-af78-4dd7-b7a9-b8a0dfa19f8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2" y="3645024"/>
            <a:ext cx="4644392" cy="3091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291" y="183316"/>
            <a:ext cx="42647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Lucida Calligraphy" panose="03010101010101010101" pitchFamily="66" charset="0"/>
              </a:rPr>
              <a:t>Conceptualizing the product is made on design stage of SDLC. Design is developed according to the specifications</a:t>
            </a:r>
            <a:endParaRPr lang="ru-RU" sz="3700" dirty="0"/>
          </a:p>
        </p:txBody>
      </p:sp>
      <p:pic>
        <p:nvPicPr>
          <p:cNvPr id="13318" name="Picture 6" descr="https://im0-tub-by.yandex.net/i?id=cc48a5aabcb1f97c48949d1bd9d2681b-l&amp;n=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41168"/>
            <a:ext cx="3744416" cy="17257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5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g3.goodfon.ru/wallpaper/original/2/34/blueprints-architect-proj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2519"/>
            <a:ext cx="3991698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sergiev-posad.ru/www/news/2016/5/3121935051047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8377"/>
            <a:ext cx="3994447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3074105"/>
            <a:ext cx="889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ucida Calligraphy" panose="03010101010101010101" pitchFamily="66" charset="0"/>
              </a:rPr>
              <a:t>Designers, like any other architects, build the whole structure of the project and provide the final prototype that will be used for the next stages of development process.</a:t>
            </a:r>
            <a:endParaRPr lang="ru-RU" sz="3200" dirty="0"/>
          </a:p>
        </p:txBody>
      </p:sp>
      <p:pic>
        <p:nvPicPr>
          <p:cNvPr id="14342" name="Picture 6" descr="https://thumbs.dreamstime.com/b/%D0%BA%D0%BE%D0%BD%D1%81%D0%BF%D0%B5%D0%BA%D1%82-%D1%81-%D0%BE%D0%B2%D0%B0-%D0%BF%D1%80%D0%BE%D0%B5%D0%BA%D1%82%D0%B0-%D0%B2-%D0%B5%D1%80%D0%B5%D0%B2%D1%8F%D0%BD%D0%BD%D0%BE%D0%BC-%D1%82%D0%B8%D0%BF%D0%B5-9391286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7" b="33961"/>
          <a:stretch/>
        </p:blipFill>
        <p:spPr bwMode="auto">
          <a:xfrm>
            <a:off x="234574" y="5660373"/>
            <a:ext cx="8508504" cy="108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72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468560" y="5387975"/>
            <a:ext cx="7271816" cy="1470025"/>
          </a:xfrm>
        </p:spPr>
        <p:txBody>
          <a:bodyPr>
            <a:normAutofit fontScale="90000"/>
          </a:bodyPr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4 – Programming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2" y="836712"/>
            <a:ext cx="5472608" cy="44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9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1" t="19277" r="11833" b="8572"/>
          <a:stretch/>
        </p:blipFill>
        <p:spPr>
          <a:xfrm>
            <a:off x="323528" y="476672"/>
            <a:ext cx="5112568" cy="2693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4363" y="1052736"/>
            <a:ext cx="3981128" cy="5256584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0070C0"/>
                </a:solidFill>
                <a:effectLst/>
                <a:latin typeface="Lucida Calligraphy" panose="03010101010101010101" pitchFamily="66" charset="0"/>
              </a:rPr>
              <a:t>the </a:t>
            </a:r>
            <a:r>
              <a:rPr lang="en-US" sz="4400" dirty="0">
                <a:solidFill>
                  <a:srgbClr val="0070C0"/>
                </a:solidFill>
                <a:effectLst/>
                <a:latin typeface="Lucida Calligraphy" panose="03010101010101010101" pitchFamily="66" charset="0"/>
              </a:rPr>
              <a:t>time between the product is initially designed and finally released 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764704"/>
            <a:ext cx="78381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0070C0"/>
                </a:solidFill>
              </a:rPr>
              <a:t>—</a:t>
            </a:r>
          </a:p>
        </p:txBody>
      </p:sp>
      <p:pic>
        <p:nvPicPr>
          <p:cNvPr id="26626" name="Picture 2" descr="https://avatars.mds.yandex.net/get-pdb/1920375/b2440951-ca16-4f7a-90e5-f73307fec791/s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3600400" cy="32292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0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images.wallpaperscraft.ru/image/kod_tekst_raznotsvetnyj_140555_2560x1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88840"/>
            <a:ext cx="4378087" cy="2304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national-expertise.ru/wp-content/uploads/2019/04/5396be86c329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81128"/>
            <a:ext cx="4378768" cy="20882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allpaperscave.com.ua/images/original/17/12-17/technology-code-368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 r="24348"/>
          <a:stretch/>
        </p:blipFill>
        <p:spPr bwMode="auto">
          <a:xfrm>
            <a:off x="457201" y="1988840"/>
            <a:ext cx="3754582" cy="4654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361" y="421401"/>
            <a:ext cx="8034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Here is coding where developers are getting started.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38051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900igr.net/up/datas/115201/0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4" t="18200" r="16607" b="9114"/>
          <a:stretch/>
        </p:blipFill>
        <p:spPr bwMode="auto">
          <a:xfrm>
            <a:off x="251520" y="2132857"/>
            <a:ext cx="3624484" cy="30161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88640"/>
            <a:ext cx="8498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Every programmer has his own task for coding for which he is responsible.</a:t>
            </a:r>
            <a:endParaRPr lang="ru-RU" sz="3600" dirty="0"/>
          </a:p>
        </p:txBody>
      </p:sp>
      <p:pic>
        <p:nvPicPr>
          <p:cNvPr id="16388" name="Picture 4" descr="https://img.rawpixel.com/s3fs-private/rawpixel_images/website_content/k-26-achi-38802-lyj2303-1-memo_1.jpg?w=800&amp;dpr=1&amp;fit=default&amp;crop=default&amp;auto=format&amp;fm=pjpg&amp;q=75&amp;vib=3&amp;con=3&amp;usm=15&amp;bg=F4F4F3&amp;ixlib=js-2.2.1&amp;s=10568a5804a6a7a3fba7e3a7b873eb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10" y="1628800"/>
            <a:ext cx="4560441" cy="29984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c8.alamy.com/comp/CN6CKP/chalk-writing-task-accomplished-concept-CN6CKP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2148" r="-254" b="41728"/>
          <a:stretch/>
        </p:blipFill>
        <p:spPr bwMode="auto">
          <a:xfrm>
            <a:off x="263082" y="5373216"/>
            <a:ext cx="8167581" cy="13753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53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338" y="2223964"/>
            <a:ext cx="8928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ucida Calligraphy" panose="03010101010101010101" pitchFamily="66" charset="0"/>
              </a:rPr>
              <a:t>The process of programming is controlled by project managers. This phase is the most time-consuming operation.</a:t>
            </a:r>
            <a:endParaRPr lang="ru-RU" sz="4000" dirty="0"/>
          </a:p>
        </p:txBody>
      </p:sp>
      <p:pic>
        <p:nvPicPr>
          <p:cNvPr id="17410" name="Picture 2" descr="https://avatars.mds.yandex.net/get-zen_doc/1570751/pub_5de15e6f5ba2b500adf07f1d_5de15f335d636200b075ab9b/scale_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5" b="16788"/>
          <a:stretch/>
        </p:blipFill>
        <p:spPr bwMode="auto">
          <a:xfrm>
            <a:off x="115338" y="4797152"/>
            <a:ext cx="8849150" cy="19226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im0-tub-by.yandex.net/i?id=587e470501f63e38fddcaa1fef0ecc97-l&amp;n=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6" b="18350"/>
          <a:stretch/>
        </p:blipFill>
        <p:spPr bwMode="auto">
          <a:xfrm>
            <a:off x="141318" y="188641"/>
            <a:ext cx="8823169" cy="20353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2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0528" y="5387975"/>
            <a:ext cx="7127800" cy="1470025"/>
          </a:xfrm>
        </p:spPr>
        <p:txBody>
          <a:bodyPr/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5 – Integration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8194" name="Picture 2" descr="https://dynamics365crm.yolva-it.ru/wp-content/uploads/sites/13/2019/08/connec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724419"/>
            <a:ext cx="658251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72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avatars.mds.yandex.net/get-zen_doc/1596193/pub_5db2bccba660d700ad15f22f_5db2bcd29515ee00b2a8df9a/scale_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7" t="312" r="14130" b="-312"/>
          <a:stretch/>
        </p:blipFill>
        <p:spPr bwMode="auto">
          <a:xfrm>
            <a:off x="395535" y="3084399"/>
            <a:ext cx="3605705" cy="3561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avatars.mds.yandex.net/get-zen_doc/1718877/pub_5de7dc0dddfef600b0c0856e_5de84777e6e8ef00ae122951/scale_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9"/>
          <a:stretch/>
        </p:blipFill>
        <p:spPr bwMode="auto">
          <a:xfrm>
            <a:off x="4373100" y="3084398"/>
            <a:ext cx="4498745" cy="35283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5" y="332656"/>
            <a:ext cx="8476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ucida Calligraphy" panose="03010101010101010101" pitchFamily="66" charset="0"/>
              </a:rPr>
              <a:t>Integrating of all sources and environments is a must in software development as it helps to figure out on time how many issues, conflicts, and bugs are there.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64819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4203" y="304509"/>
            <a:ext cx="390775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Most teams, especially agile ones, use continuous integration. Such teams execute unit tests, use automated compilation and tests.</a:t>
            </a:r>
            <a:endParaRPr lang="ru-RU" sz="3600" dirty="0"/>
          </a:p>
        </p:txBody>
      </p:sp>
      <p:pic>
        <p:nvPicPr>
          <p:cNvPr id="19458" name="Picture 2" descr="https://elearningimages.adobe.com/files/2018/08/02-Prime-2017-Marquee-12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t="12908" r="21401"/>
          <a:stretch/>
        </p:blipFill>
        <p:spPr bwMode="auto">
          <a:xfrm>
            <a:off x="4716016" y="304509"/>
            <a:ext cx="3881462" cy="3135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avatars.mds.yandex.net/get-pdb/1683212/7f926b2c-980f-425c-a24a-ff0c60ba2dbe/s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3" y="3717032"/>
            <a:ext cx="4622977" cy="2773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57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1932" y="5387975"/>
            <a:ext cx="7775872" cy="1470025"/>
          </a:xfrm>
        </p:spPr>
        <p:txBody>
          <a:bodyPr>
            <a:normAutofit fontScale="90000"/>
          </a:bodyPr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6 – </a:t>
            </a:r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Quality analysis</a:t>
            </a:r>
            <a:r>
              <a:rPr lang="ru-RU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ru-RU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ru-RU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146" name="Picture 2" descr="https://www.talentschmiede.com/wp-content/uploads/2019/04/iStock-521993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1" y="764704"/>
            <a:ext cx="6615409" cy="44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3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www.pvsm.ru/images/2015/03/04/obespechenie-kachestva-koda-v-masshtabnyh-proekta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9685"/>
            <a:ext cx="8576232" cy="38164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008" y="404664"/>
            <a:ext cx="89289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Lucida Calligraphy" panose="03010101010101010101" pitchFamily="66" charset="0"/>
              </a:rPr>
              <a:t>QA engineers test the quality of the code written by developers.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415996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geniusmarketing.me/wp-content/uploads/2016/03/AB-testirovan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0" y="338997"/>
            <a:ext cx="3856562" cy="2570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7504" y="2907254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They use different frameworks and kinds of testing to discover if there are any bugs in the system</a:t>
            </a:r>
            <a:endParaRPr lang="ru-RU" sz="3600" dirty="0"/>
          </a:p>
        </p:txBody>
      </p:sp>
      <p:pic>
        <p:nvPicPr>
          <p:cNvPr id="21508" name="Picture 4" descr="https://static.wixstatic.com/media/991b7d_a07b567c7885413285404fabe016409d~mv2_d_2290_1527_s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0" b="7739"/>
          <a:stretch/>
        </p:blipFill>
        <p:spPr bwMode="auto">
          <a:xfrm>
            <a:off x="3419872" y="4701719"/>
            <a:ext cx="4248472" cy="2006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static.wixstatic.com/media/261e89_6edb24ce75a94b0eb1fb2bae42331c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14" y="313457"/>
            <a:ext cx="3167179" cy="25682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evolllution.com/wp-content/uploads/2014/11/sized_Schooling-for-Employment-How-Higher-Ed-Should-React-to-the-Growth-of-Coding-Academies-copy1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7" y="4661580"/>
            <a:ext cx="3056334" cy="2045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18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4725144"/>
            <a:ext cx="6678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Lucida Calligraphy" panose="03010101010101010101" pitchFamily="66" charset="0"/>
              </a:rPr>
              <a:t>Testers write test cases and report the bugs to developers to fix them.</a:t>
            </a:r>
            <a:endParaRPr lang="ru-RU" sz="4000" dirty="0"/>
          </a:p>
        </p:txBody>
      </p:sp>
      <p:pic>
        <p:nvPicPr>
          <p:cNvPr id="22530" name="Picture 2" descr="https://sm-news.ru/wp-content/uploads/2019/09/08/78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9479"/>
            <a:ext cx="6164067" cy="4104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xakep.ru/wp-content/uploads/2017/09/138368/Depositphotos_41693589_l-20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2" r="23551"/>
          <a:stretch/>
        </p:blipFill>
        <p:spPr bwMode="auto">
          <a:xfrm>
            <a:off x="6516216" y="2103447"/>
            <a:ext cx="2435666" cy="4675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71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 b="1093"/>
          <a:stretch>
            <a:fillRect/>
          </a:stretch>
        </p:blipFill>
        <p:spPr>
          <a:xfrm>
            <a:off x="2266461" y="272930"/>
            <a:ext cx="6659733" cy="4982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323528" y="5229200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Lucida Calligraphy" panose="03010101010101010101" pitchFamily="66" charset="0"/>
              </a:rPr>
              <a:t>Software development is a complicated process. Usually, it consists of a certain number of phases. </a:t>
            </a:r>
            <a:endParaRPr lang="ru-RU" sz="3200" dirty="0"/>
          </a:p>
        </p:txBody>
      </p:sp>
      <p:pic>
        <p:nvPicPr>
          <p:cNvPr id="27650" name="Picture 2" descr="https://img1.goodfon.ru/original/5500x4200/6/ea/planshet-tehnologii-ikonk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8" r="29908"/>
          <a:stretch/>
        </p:blipFill>
        <p:spPr bwMode="auto">
          <a:xfrm>
            <a:off x="107503" y="404664"/>
            <a:ext cx="2092037" cy="3888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0528" y="5385627"/>
            <a:ext cx="5759648" cy="1470025"/>
          </a:xfrm>
        </p:spPr>
        <p:txBody>
          <a:bodyPr/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7 – Release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7170" name="Picture 2" descr="https://humboldt.org.ni/wp-content/uploads/2018/02/NOTICIA-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6130876" cy="42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20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hsto.org/webt/ej/qu/q-/ejquq-8esrvs7o3i4lt2tayorwu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/>
          <a:stretch/>
        </p:blipFill>
        <p:spPr bwMode="auto">
          <a:xfrm>
            <a:off x="251520" y="198029"/>
            <a:ext cx="6063689" cy="4752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7504" y="4971339"/>
            <a:ext cx="89289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First software release will be followed by the releases of next versions of the product.</a:t>
            </a:r>
            <a:endParaRPr lang="ru-RU" sz="3600" dirty="0"/>
          </a:p>
        </p:txBody>
      </p:sp>
      <p:pic>
        <p:nvPicPr>
          <p:cNvPr id="23556" name="Picture 4" descr="https://cdn.igromania.ru/mnt/articles/c/6/4/3/c/4/28927/html/more/5600e0ccb06a5f0f_848x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7"/>
          <a:stretch/>
        </p:blipFill>
        <p:spPr bwMode="auto">
          <a:xfrm>
            <a:off x="6580287" y="198028"/>
            <a:ext cx="2460609" cy="4734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06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929" y="2543070"/>
            <a:ext cx="4283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 It is the final stage of development that can be also followed by maintenance and support.</a:t>
            </a:r>
            <a:endParaRPr lang="ru-RU" sz="3600" dirty="0"/>
          </a:p>
        </p:txBody>
      </p:sp>
      <p:pic>
        <p:nvPicPr>
          <p:cNvPr id="24578" name="Picture 2" descr="https://wdesk.ru/_ph/119/488789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48" y="3356992"/>
            <a:ext cx="4736871" cy="31563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im0-tub-by.yandex.net/i?id=e798b1bb349f8b4f5a9debd3c983a452-l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60648"/>
            <a:ext cx="3944887" cy="2625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blogkadrovika.ru/wp-content/uploads/laptop-3428644_192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1" b="13066"/>
          <a:stretch/>
        </p:blipFill>
        <p:spPr bwMode="auto">
          <a:xfrm>
            <a:off x="251520" y="260648"/>
            <a:ext cx="4320480" cy="20720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68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vk.vkfaces.com/855216/v855216903/184875/29KPCTpd2t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t="3407" r="6532" b="4352"/>
          <a:stretch/>
        </p:blipFill>
        <p:spPr bwMode="auto">
          <a:xfrm>
            <a:off x="4932040" y="1700808"/>
            <a:ext cx="3600400" cy="2388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8032" y="383928"/>
            <a:ext cx="4427984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 smtClean="0">
                <a:latin typeface="Lucida Calligraphy" panose="03010101010101010101" pitchFamily="66" charset="0"/>
              </a:rPr>
              <a:t>Each of the stages of SDLC life cycle depends on the model of software development a company chooses. </a:t>
            </a:r>
            <a:endParaRPr lang="ru-RU" sz="4500" dirty="0"/>
          </a:p>
        </p:txBody>
      </p:sp>
      <p:pic>
        <p:nvPicPr>
          <p:cNvPr id="25604" name="Picture 4" descr="https://missis.top/wp-content/uploads/2019/03/photodune-5718138-laptop-security-m-1024x7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4"/>
          <a:stretch/>
        </p:blipFill>
        <p:spPr bwMode="auto">
          <a:xfrm>
            <a:off x="4929921" y="4368800"/>
            <a:ext cx="3602519" cy="2207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1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Lucida Calligraphy" panose="03010101010101010101" pitchFamily="66" charset="0"/>
              </a:rPr>
              <a:t>We will be talking about 7 main stages of software development: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3971" y="1636848"/>
            <a:ext cx="55446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1</a:t>
            </a:r>
            <a:r>
              <a:rPr lang="en-US" sz="4400" dirty="0"/>
              <a:t>. </a:t>
            </a:r>
            <a:r>
              <a:rPr lang="en-US" sz="4400" dirty="0">
                <a:latin typeface="Lucida Calligraphy" panose="03010101010101010101" pitchFamily="66" charset="0"/>
              </a:rPr>
              <a:t>Brainstorming </a:t>
            </a:r>
            <a:r>
              <a:rPr lang="en-US" dirty="0">
                <a:latin typeface="Blackadder ITC" panose="04020505051007020D02" pitchFamily="82" charset="0"/>
              </a:rPr>
              <a:t/>
            </a:r>
            <a:br>
              <a:rPr lang="en-US" dirty="0">
                <a:latin typeface="Blackadder ITC" panose="04020505051007020D02" pitchFamily="82" charset="0"/>
              </a:rPr>
            </a:b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40890" y="2298567"/>
            <a:ext cx="8335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2</a:t>
            </a:r>
            <a:r>
              <a:rPr lang="en-US" sz="4400" dirty="0" smtClean="0"/>
              <a:t>. </a:t>
            </a:r>
            <a:r>
              <a:rPr lang="en-US" sz="4400" dirty="0" smtClean="0">
                <a:latin typeface="Lucida Calligraphy" panose="03010101010101010101" pitchFamily="66" charset="0"/>
              </a:rPr>
              <a:t>Feasibility Analysis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6388" y="3060307"/>
            <a:ext cx="60182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3</a:t>
            </a:r>
            <a:r>
              <a:rPr lang="en-US" sz="4400" dirty="0" smtClean="0"/>
              <a:t>. </a:t>
            </a:r>
            <a:r>
              <a:rPr lang="en-US" sz="4400" dirty="0" err="1" smtClean="0">
                <a:latin typeface="Lucida Calligraphy" panose="03010101010101010101" pitchFamily="66" charset="0"/>
              </a:rPr>
              <a:t>Desing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6388" y="3774236"/>
            <a:ext cx="79400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4</a:t>
            </a:r>
            <a:r>
              <a:rPr lang="en-US" sz="4400" dirty="0" smtClean="0"/>
              <a:t>. </a:t>
            </a:r>
            <a:r>
              <a:rPr lang="en-US" sz="4400" dirty="0" smtClean="0">
                <a:latin typeface="Lucida Calligraphy" panose="03010101010101010101" pitchFamily="66" charset="0"/>
              </a:rPr>
              <a:t>Programming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3971" y="4555060"/>
            <a:ext cx="83224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5</a:t>
            </a:r>
            <a:r>
              <a:rPr lang="en-US" sz="4400" dirty="0" smtClean="0"/>
              <a:t>. </a:t>
            </a:r>
            <a:r>
              <a:rPr lang="en-US" sz="4400" dirty="0" smtClean="0">
                <a:latin typeface="Lucida Calligraphy" panose="03010101010101010101" pitchFamily="66" charset="0"/>
              </a:rPr>
              <a:t>Integration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0701" y="5220784"/>
            <a:ext cx="83257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6</a:t>
            </a:r>
            <a:r>
              <a:rPr lang="en-US" sz="4400" dirty="0" smtClean="0"/>
              <a:t>. </a:t>
            </a:r>
            <a:r>
              <a:rPr lang="en-US" sz="4400" dirty="0" smtClean="0">
                <a:latin typeface="Lucida Calligraphy" panose="03010101010101010101" pitchFamily="66" charset="0"/>
              </a:rPr>
              <a:t>Quality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40891" y="5944058"/>
            <a:ext cx="5023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7</a:t>
            </a:r>
            <a:r>
              <a:rPr lang="en-US" sz="4400" dirty="0" smtClean="0"/>
              <a:t>. </a:t>
            </a:r>
            <a:r>
              <a:rPr lang="en-US" sz="4400" dirty="0" smtClean="0">
                <a:latin typeface="Lucida Calligraphy" panose="03010101010101010101" pitchFamily="66" charset="0"/>
              </a:rPr>
              <a:t>Release</a:t>
            </a:r>
            <a:endParaRPr lang="ru-RU" sz="4400" dirty="0" smtClean="0"/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79482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612576" y="5172257"/>
            <a:ext cx="7776864" cy="1470025"/>
          </a:xfrm>
        </p:spPr>
        <p:txBody>
          <a:bodyPr>
            <a:normAutofit fontScale="90000"/>
          </a:bodyPr>
          <a:lstStyle/>
          <a:p>
            <a:r>
              <a:rPr lang="en-US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Phase 1 – </a:t>
            </a:r>
            <a:r>
              <a:rPr lang="en-US" b="1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Brainstorming     </a:t>
            </a:r>
            <a:r>
              <a:rPr lang="ru-RU" b="1" dirty="0">
                <a:effectLst/>
              </a:rPr>
              <a:t/>
            </a:r>
            <a:br>
              <a:rPr lang="ru-RU" b="1" dirty="0">
                <a:effectLst/>
              </a:rPr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8" y="476672"/>
            <a:ext cx="4176464" cy="46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3094495" cy="2832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923928" y="764704"/>
            <a:ext cx="547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sz="3600" dirty="0">
                <a:latin typeface="Lucida Calligraphy" panose="03010101010101010101" pitchFamily="66" charset="0"/>
              </a:rPr>
              <a:t>Coming up with innovative ideas is often challenging 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645024"/>
            <a:ext cx="4320480" cy="2880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46123" y="3645024"/>
            <a:ext cx="4032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Calligraphy" panose="03010101010101010101" pitchFamily="66" charset="0"/>
              </a:rPr>
              <a:t>R</a:t>
            </a:r>
            <a:r>
              <a:rPr lang="en-US" sz="2800" dirty="0" smtClean="0">
                <a:latin typeface="Lucida Calligraphy" panose="03010101010101010101" pitchFamily="66" charset="0"/>
              </a:rPr>
              <a:t>ecent years have already brought us so many brand new IT products and technological innovations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5323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9" y="3323411"/>
            <a:ext cx="8290729" cy="3261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13719" y="1196752"/>
            <a:ext cx="7740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ucida Calligraphy" panose="03010101010101010101" pitchFamily="66" charset="0"/>
              </a:rPr>
              <a:t>product and project managers together with developers have to think globally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595858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9" t="8583" r="17021" b="17848"/>
          <a:stretch/>
        </p:blipFill>
        <p:spPr>
          <a:xfrm>
            <a:off x="603177" y="620688"/>
            <a:ext cx="3416602" cy="2564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004048" y="612273"/>
            <a:ext cx="33478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ucida Calligraphy" panose="03010101010101010101" pitchFamily="66" charset="0"/>
              </a:rPr>
              <a:t>A technique of brainstorming is effective in IT environment. It is as a creative method to find out the best solutions and ideas appropriate for implementing during the SDLC.</a:t>
            </a:r>
            <a:endParaRPr lang="ru-RU" sz="2800" dirty="0"/>
          </a:p>
        </p:txBody>
      </p:sp>
      <p:pic>
        <p:nvPicPr>
          <p:cNvPr id="1028" name="Picture 4" descr="https://avatars.mds.yandex.net/get-zen_doc/1668923/pub_5d3718c0cfcc8600ad064327_5d3719029c944600ae8f0875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77" y="3966602"/>
            <a:ext cx="3841163" cy="2563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1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pinimg.com/originals/53/91/91/5391914cb58964207a10ce5b3d708a1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3"/>
            <a:ext cx="3490667" cy="2520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-maxi.by/upload/iblock/289/28963baa6cf76d73f2454391b211a8d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0637"/>
            <a:ext cx="3853638" cy="2520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5472" y="3212976"/>
            <a:ext cx="8620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3600" dirty="0" smtClean="0">
                <a:latin typeface="Lucida Calligraphy" panose="03010101010101010101" pitchFamily="66" charset="0"/>
              </a:rPr>
              <a:t>All members of the brainstorming process contribute their ideas and offer them during the discussion. </a:t>
            </a:r>
            <a:endParaRPr lang="ru-RU" sz="3600" dirty="0"/>
          </a:p>
        </p:txBody>
      </p:sp>
      <p:pic>
        <p:nvPicPr>
          <p:cNvPr id="2054" name="Picture 6" descr="https://avatars.mds.yandex.net/get-zen_doc/40456/pub_5b7e6d02c04fcc00a94e34ac_5bb21c747ff96e00aa384937/scale_12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22198" r="2135" b="50407"/>
          <a:stretch/>
        </p:blipFill>
        <p:spPr bwMode="auto">
          <a:xfrm>
            <a:off x="266747" y="4967302"/>
            <a:ext cx="8446923" cy="17105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8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390</TotalTime>
  <Words>516</Words>
  <Application>Microsoft Office PowerPoint</Application>
  <PresentationFormat>Экран (4:3)</PresentationFormat>
  <Paragraphs>42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Яркая</vt:lpstr>
      <vt:lpstr>Software development steps   </vt:lpstr>
      <vt:lpstr>the time between the product is initially designed and finally released </vt:lpstr>
      <vt:lpstr>Презентация PowerPoint</vt:lpstr>
      <vt:lpstr>Презентация PowerPoint</vt:lpstr>
      <vt:lpstr>Phase 1 – Brainstorming 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Phase 2 – Feasibility Analysis </vt:lpstr>
      <vt:lpstr>Презентация PowerPoint</vt:lpstr>
      <vt:lpstr>Презентация PowerPoint</vt:lpstr>
      <vt:lpstr>Презентация PowerPoint</vt:lpstr>
      <vt:lpstr>Phase 3 – Design </vt:lpstr>
      <vt:lpstr>Презентация PowerPoint</vt:lpstr>
      <vt:lpstr>Презентация PowerPoint</vt:lpstr>
      <vt:lpstr>Phase 4 – Programming </vt:lpstr>
      <vt:lpstr>Презентация PowerPoint</vt:lpstr>
      <vt:lpstr>Презентация PowerPoint</vt:lpstr>
      <vt:lpstr>Презентация PowerPoint</vt:lpstr>
      <vt:lpstr>Phase 5 – Integration </vt:lpstr>
      <vt:lpstr>Презентация PowerPoint</vt:lpstr>
      <vt:lpstr>Презентация PowerPoint</vt:lpstr>
      <vt:lpstr>Phase 6 – Quality analysis </vt:lpstr>
      <vt:lpstr>Презентация PowerPoint</vt:lpstr>
      <vt:lpstr>Презентация PowerPoint</vt:lpstr>
      <vt:lpstr>Презентация PowerPoint</vt:lpstr>
      <vt:lpstr>Phase 7 – Release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steps</dc:title>
  <dc:creator>Пользователь</dc:creator>
  <cp:lastModifiedBy>Пользователь</cp:lastModifiedBy>
  <cp:revision>27</cp:revision>
  <dcterms:created xsi:type="dcterms:W3CDTF">2020-05-19T11:45:48Z</dcterms:created>
  <dcterms:modified xsi:type="dcterms:W3CDTF">2020-05-19T19:51:54Z</dcterms:modified>
</cp:coreProperties>
</file>